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1"/>
  </p:notesMasterIdLst>
  <p:sldIdLst>
    <p:sldId id="266" r:id="rId3"/>
    <p:sldId id="265" r:id="rId4"/>
    <p:sldId id="418" r:id="rId5"/>
    <p:sldId id="419" r:id="rId6"/>
    <p:sldId id="422" r:id="rId7"/>
    <p:sldId id="423" r:id="rId8"/>
    <p:sldId id="434" r:id="rId9"/>
    <p:sldId id="428" r:id="rId10"/>
    <p:sldId id="429" r:id="rId11"/>
    <p:sldId id="430" r:id="rId12"/>
    <p:sldId id="433" r:id="rId13"/>
    <p:sldId id="431" r:id="rId14"/>
    <p:sldId id="435" r:id="rId15"/>
    <p:sldId id="438" r:id="rId16"/>
    <p:sldId id="439" r:id="rId17"/>
    <p:sldId id="444" r:id="rId18"/>
    <p:sldId id="445" r:id="rId19"/>
    <p:sldId id="442" r:id="rId20"/>
    <p:sldId id="446" r:id="rId21"/>
    <p:sldId id="448" r:id="rId22"/>
    <p:sldId id="378" r:id="rId23"/>
    <p:sldId id="450" r:id="rId24"/>
    <p:sldId id="451" r:id="rId25"/>
    <p:sldId id="453" r:id="rId26"/>
    <p:sldId id="454" r:id="rId27"/>
    <p:sldId id="455" r:id="rId28"/>
    <p:sldId id="452" r:id="rId29"/>
    <p:sldId id="456" r:id="rId30"/>
  </p:sldIdLst>
  <p:sldSz cx="9144000" cy="6858000" type="screen4x3"/>
  <p:notesSz cx="6807200" cy="9939338"/>
  <p:custDataLst>
    <p:tags r:id="rId3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94286" autoAdjust="0"/>
  </p:normalViewPr>
  <p:slideViewPr>
    <p:cSldViewPr snapToGrid="0">
      <p:cViewPr varScale="1">
        <p:scale>
          <a:sx n="102" d="100"/>
          <a:sy n="102" d="100"/>
        </p:scale>
        <p:origin x="-114" y="-9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3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8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6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44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49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55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42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0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1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11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10" Type="http://schemas.openxmlformats.org/officeDocument/2006/relationships/image" Target="../media/image49.jpeg"/><Relationship Id="rId4" Type="http://schemas.openxmlformats.org/officeDocument/2006/relationships/image" Target="../media/image19.png"/><Relationship Id="rId9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03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err="1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자료형과</a:t>
            </a: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변수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변수에 저장 값 대입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변수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sum. credits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선언과 사용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71380" y="1932067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대입문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342" y="64408"/>
            <a:ext cx="4133808" cy="471839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var.c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62" y="259451"/>
            <a:ext cx="5001787" cy="45233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4843" y="2542585"/>
            <a:ext cx="3416900" cy="2215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원하는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자료값을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선언된 변수에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저장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대입연산자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(assignment operator)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표시인 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=’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사용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오른쪽에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위치한 값을 이미 선언된 왼쪽 변수에 저장한다라는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의미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대입문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(assignment statement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변수명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age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int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형으로 선언한 후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변수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age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20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을 저장하는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문장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가장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마지막에 저장된 값만이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남음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74" y="4827050"/>
            <a:ext cx="4596617" cy="19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변수 초기화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변수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math, Korean, science, total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선언과 사용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71380" y="1932067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초기값 저장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02" y="915878"/>
            <a:ext cx="4576965" cy="4983477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sum.c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4842" y="2542585"/>
            <a:ext cx="4198893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2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변수를 선언하면서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변수명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이후에 대입연산자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=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와 수식이나 값이 오면 바로 지정한 값으로 초기값이 저장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2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오류가 발생</a:t>
            </a: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변수를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선언만 하고 </a:t>
            </a: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자료값을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아무것도 저장하지 않으면 원치 않는 값이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들어 있음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초기값이 없는 변수를 사용하면 오류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24" y="1141082"/>
            <a:ext cx="4389644" cy="48910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4" y="4341155"/>
            <a:ext cx="4086052" cy="21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대입에서 </a:t>
            </a:r>
            <a:r>
              <a:rPr lang="en-US" altLang="ko-KR" dirty="0"/>
              <a:t>l-value</a:t>
            </a:r>
            <a:r>
              <a:rPr lang="ko-KR" altLang="en-US" dirty="0"/>
              <a:t>와 </a:t>
            </a:r>
            <a:r>
              <a:rPr lang="en-US" altLang="ko-KR" dirty="0" err="1"/>
              <a:t>r-value</a:t>
            </a:r>
            <a:endParaRPr lang="en-US" altLang="ko-KR" dirty="0"/>
          </a:p>
          <a:p>
            <a:pPr lvl="1"/>
            <a:r>
              <a:rPr lang="ko-KR" altLang="en-US" dirty="0" smtClean="0"/>
              <a:t>대입연산자 </a:t>
            </a:r>
            <a:r>
              <a:rPr lang="en-US" altLang="ko-KR" dirty="0"/>
              <a:t>=</a:t>
            </a:r>
            <a:r>
              <a:rPr lang="ko-KR" altLang="en-US" dirty="0"/>
              <a:t>의 왼쪽에 위치하는 변수를 </a:t>
            </a:r>
            <a:r>
              <a:rPr lang="en-US" altLang="ko-KR" dirty="0" err="1"/>
              <a:t>lvalue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l-value</a:t>
            </a:r>
            <a:r>
              <a:rPr lang="ko-KR" altLang="en-US" dirty="0"/>
              <a:t>라 </a:t>
            </a:r>
            <a:r>
              <a:rPr lang="ko-KR" altLang="en-US" dirty="0" smtClean="0"/>
              <a:t>하며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l-value</a:t>
            </a:r>
            <a:r>
              <a:rPr lang="ko-KR" altLang="en-US" dirty="0"/>
              <a:t>는 반드시 수정이 가능한 하나의 변수이어야 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r-value</a:t>
            </a:r>
            <a:r>
              <a:rPr lang="ko-KR" altLang="en-US" dirty="0"/>
              <a:t>는 </a:t>
            </a:r>
            <a:r>
              <a:rPr lang="en-US" altLang="ko-KR" dirty="0"/>
              <a:t>l-value</a:t>
            </a:r>
            <a:r>
              <a:rPr lang="ko-KR" altLang="en-US" dirty="0"/>
              <a:t>에 저장할 </a:t>
            </a:r>
            <a:r>
              <a:rPr lang="ko-KR" altLang="en-US" dirty="0" err="1"/>
              <a:t>자료값을</a:t>
            </a:r>
            <a:r>
              <a:rPr lang="ko-KR" altLang="en-US" dirty="0"/>
              <a:t> </a:t>
            </a:r>
            <a:r>
              <a:rPr lang="ko-KR" altLang="en-US" dirty="0" smtClean="0"/>
              <a:t>반환하는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수식</a:t>
            </a:r>
            <a:r>
              <a:rPr lang="en-US" altLang="ko-KR" dirty="0" smtClean="0"/>
              <a:t>,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…)</a:t>
            </a:r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Tip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06" y="4647228"/>
            <a:ext cx="3569779" cy="10199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6" y="4822582"/>
            <a:ext cx="3824808" cy="8445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6613" y="2692571"/>
            <a:ext cx="4198893" cy="1655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4"/>
              </a:buBlip>
            </a:pP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변수의 의미는 저장공간 자체와 저장공간에 저장된 값으로 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나뉨</a:t>
            </a:r>
            <a:endParaRPr lang="en-US" altLang="ko-KR" sz="20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4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대입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연산자 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=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의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왼쪽에 위치한 변수는 저장공간 자체의 사용을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의미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4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대입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연산자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=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의 오른쪽에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위치한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변수는 저장 값의 사용을 의미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20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기본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자료형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6304" y="990787"/>
            <a:ext cx="8818296" cy="452661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C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기본형</a:t>
            </a:r>
            <a:r>
              <a:rPr lang="en-US" altLang="ko-KR" dirty="0"/>
              <a:t>(basic data types), </a:t>
            </a:r>
            <a:r>
              <a:rPr lang="ko-KR" altLang="en-US" dirty="0"/>
              <a:t>유도형</a:t>
            </a:r>
            <a:r>
              <a:rPr lang="en-US" altLang="ko-KR" dirty="0"/>
              <a:t>(derived data types), </a:t>
            </a:r>
            <a:r>
              <a:rPr lang="ko-KR" altLang="en-US" dirty="0"/>
              <a:t>사용자정의형</a:t>
            </a:r>
            <a:r>
              <a:rPr lang="en-US" altLang="ko-KR" dirty="0"/>
              <a:t>(user </a:t>
            </a:r>
            <a:r>
              <a:rPr lang="en-US" altLang="ko-KR" dirty="0" smtClean="0"/>
              <a:t>defined data </a:t>
            </a:r>
            <a:r>
              <a:rPr lang="en-US" altLang="ko-KR" dirty="0"/>
              <a:t>types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기본이 </a:t>
            </a:r>
            <a:r>
              <a:rPr lang="ko-KR" altLang="en-US" dirty="0"/>
              <a:t>되는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다시 </a:t>
            </a:r>
            <a:r>
              <a:rPr lang="ko-KR" altLang="en-US" dirty="0"/>
              <a:t>정수형</a:t>
            </a:r>
            <a:r>
              <a:rPr lang="en-US" altLang="ko-KR" dirty="0"/>
              <a:t>, </a:t>
            </a:r>
            <a:r>
              <a:rPr lang="ko-KR" altLang="en-US" dirty="0" err="1" smtClean="0"/>
              <a:t>실수형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부동소수형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문자형</a:t>
            </a:r>
            <a:r>
              <a:rPr lang="en-US" altLang="ko-KR" dirty="0"/>
              <a:t>, </a:t>
            </a:r>
            <a:r>
              <a:rPr lang="ko-KR" altLang="en-US" dirty="0" err="1" smtClean="0"/>
              <a:t>무치형</a:t>
            </a:r>
            <a:endParaRPr lang="en-US" altLang="ko-KR" dirty="0"/>
          </a:p>
          <a:p>
            <a:pPr lvl="2"/>
            <a:r>
              <a:rPr lang="ko-KR" altLang="en-US" dirty="0" err="1" smtClean="0"/>
              <a:t>무치형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: void</a:t>
            </a:r>
          </a:p>
          <a:p>
            <a:pPr lvl="3"/>
            <a:r>
              <a:rPr lang="ko-KR" altLang="en-US" dirty="0" smtClean="0"/>
              <a:t>아무런 </a:t>
            </a:r>
            <a:r>
              <a:rPr lang="ko-KR" altLang="en-US" dirty="0" err="1"/>
              <a:t>자료형도</a:t>
            </a:r>
            <a:r>
              <a:rPr lang="ko-KR" altLang="en-US" dirty="0"/>
              <a:t> 지정하지 않은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함수의 </a:t>
            </a:r>
            <a:r>
              <a:rPr lang="ko-KR" altLang="en-US" dirty="0"/>
              <a:t>인자 위치에 </a:t>
            </a:r>
            <a:r>
              <a:rPr lang="ko-KR" altLang="en-US" dirty="0" smtClean="0"/>
              <a:t>놓이면 </a:t>
            </a:r>
            <a:r>
              <a:rPr lang="ko-KR" altLang="en-US" dirty="0"/>
              <a:t>‘인자가 없다’라는 의미로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함수의 </a:t>
            </a:r>
            <a:r>
              <a:rPr lang="ko-KR" altLang="en-US" dirty="0" err="1"/>
              <a:t>반환값에</a:t>
            </a:r>
            <a:r>
              <a:rPr lang="ko-KR" altLang="en-US" dirty="0"/>
              <a:t> 놓으면 ‘</a:t>
            </a:r>
            <a:r>
              <a:rPr lang="ko-KR" altLang="en-US" dirty="0" err="1"/>
              <a:t>반환값이</a:t>
            </a:r>
            <a:r>
              <a:rPr lang="ko-KR" altLang="en-US" dirty="0"/>
              <a:t> 없다’라는 </a:t>
            </a:r>
            <a:r>
              <a:rPr lang="ko-KR" altLang="en-US" dirty="0" smtClean="0"/>
              <a:t>의미</a:t>
            </a:r>
            <a:endParaRPr lang="en-US" altLang="ko-KR" dirty="0"/>
          </a:p>
          <a:p>
            <a:r>
              <a:rPr lang="ko-KR" altLang="en-US" dirty="0" smtClean="0"/>
              <a:t>유도형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</a:t>
            </a:r>
            <a:r>
              <a:rPr lang="en-US" altLang="ko-KR" dirty="0"/>
              <a:t>(array), </a:t>
            </a:r>
            <a:r>
              <a:rPr lang="ko-KR" altLang="en-US" dirty="0"/>
              <a:t>포인터</a:t>
            </a:r>
            <a:r>
              <a:rPr lang="en-US" altLang="ko-KR" dirty="0"/>
              <a:t>(pointer), </a:t>
            </a:r>
            <a:r>
              <a:rPr lang="ko-KR" altLang="en-US" dirty="0"/>
              <a:t>함수</a:t>
            </a:r>
            <a:r>
              <a:rPr lang="en-US" altLang="ko-KR" dirty="0"/>
              <a:t>(function) </a:t>
            </a:r>
            <a:r>
              <a:rPr lang="ko-KR" altLang="en-US" dirty="0"/>
              <a:t>등으로 구성</a:t>
            </a:r>
          </a:p>
          <a:p>
            <a:r>
              <a:rPr lang="ko-KR" altLang="en-US" dirty="0" smtClean="0"/>
              <a:t>사용자정의형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기본형과 </a:t>
            </a:r>
            <a:r>
              <a:rPr lang="ko-KR" altLang="en-US" dirty="0"/>
              <a:t>유도형을 </a:t>
            </a:r>
            <a:r>
              <a:rPr lang="ko-KR" altLang="en-US" dirty="0" smtClean="0"/>
              <a:t>이용하여 프로그래머가 </a:t>
            </a:r>
            <a:r>
              <a:rPr lang="ko-KR" altLang="en-US" dirty="0"/>
              <a:t>다시 만드는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열거형</a:t>
            </a:r>
            <a:r>
              <a:rPr lang="en-US" altLang="ko-KR" dirty="0" smtClean="0"/>
              <a:t>(</a:t>
            </a:r>
            <a:r>
              <a:rPr lang="en-US" altLang="ko-KR" dirty="0"/>
              <a:t>enumeration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구조체</a:t>
            </a:r>
            <a:r>
              <a:rPr lang="en-US" altLang="ko-KR" dirty="0"/>
              <a:t>(structure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공용체</a:t>
            </a:r>
            <a:r>
              <a:rPr lang="en-US" altLang="ko-KR" dirty="0"/>
              <a:t>(union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자료형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1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448419" cy="5620212"/>
          </a:xfrm>
        </p:spPr>
        <p:txBody>
          <a:bodyPr>
            <a:normAutofit/>
          </a:bodyPr>
          <a:lstStyle/>
          <a:p>
            <a:r>
              <a:rPr lang="ko-KR" altLang="en-US" dirty="0"/>
              <a:t>정수형</a:t>
            </a:r>
            <a:r>
              <a:rPr lang="en-US" altLang="ko-KR" dirty="0"/>
              <a:t>(integer types)</a:t>
            </a:r>
            <a:r>
              <a:rPr lang="ko-KR" altLang="en-US" dirty="0"/>
              <a:t>의 기본 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십진수</a:t>
            </a:r>
            <a:r>
              <a:rPr lang="en-US" altLang="ko-KR" dirty="0"/>
              <a:t>, </a:t>
            </a:r>
            <a:r>
              <a:rPr lang="ko-KR" altLang="en-US" dirty="0" err="1"/>
              <a:t>팔진수</a:t>
            </a:r>
            <a:r>
              <a:rPr lang="en-US" altLang="ko-KR" dirty="0"/>
              <a:t>, </a:t>
            </a:r>
            <a:r>
              <a:rPr lang="ko-KR" altLang="en-US" dirty="0"/>
              <a:t>십육진수의 </a:t>
            </a:r>
            <a:r>
              <a:rPr lang="ko-KR" altLang="en-US" dirty="0" smtClean="0"/>
              <a:t>정수가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다양하게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파생된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: short</a:t>
            </a:r>
            <a:r>
              <a:rPr lang="ko-KR" altLang="en-US" dirty="0"/>
              <a:t>와 </a:t>
            </a:r>
            <a:r>
              <a:rPr lang="en-US" altLang="ko-KR" dirty="0" smtClean="0"/>
              <a:t>long</a:t>
            </a:r>
          </a:p>
          <a:p>
            <a:pPr lvl="1"/>
            <a:r>
              <a:rPr lang="en-US" altLang="ko-KR" dirty="0" smtClean="0"/>
              <a:t>short, short </a:t>
            </a:r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long, long </a:t>
            </a:r>
            <a:r>
              <a:rPr lang="en-US" altLang="ko-KR" dirty="0" err="1" smtClean="0"/>
              <a:t>int</a:t>
            </a:r>
            <a:endParaRPr lang="en-US" altLang="ko-KR" dirty="0" smtClean="0"/>
          </a:p>
          <a:p>
            <a:r>
              <a:rPr lang="ko-KR" altLang="en-US" dirty="0" smtClean="0"/>
              <a:t>키워드 </a:t>
            </a:r>
            <a:r>
              <a:rPr lang="en-US" altLang="ko-KR" dirty="0" smtClean="0"/>
              <a:t>signed</a:t>
            </a:r>
          </a:p>
          <a:p>
            <a:pPr lvl="1"/>
            <a:r>
              <a:rPr lang="en-US" altLang="ko-KR" dirty="0" smtClean="0"/>
              <a:t>signed </a:t>
            </a:r>
            <a:r>
              <a:rPr lang="ko-KR" altLang="en-US" dirty="0"/>
              <a:t>키워드는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signed </a:t>
            </a:r>
            <a:r>
              <a:rPr lang="en-US" altLang="ko-KR" dirty="0" err="1"/>
              <a:t>int</a:t>
            </a:r>
            <a:r>
              <a:rPr lang="ko-KR" altLang="en-US" dirty="0"/>
              <a:t>와 </a:t>
            </a:r>
            <a:r>
              <a:rPr lang="en-US" altLang="ko-KR" dirty="0" err="1"/>
              <a:t>int</a:t>
            </a:r>
            <a:r>
              <a:rPr lang="ko-KR" altLang="en-US" dirty="0"/>
              <a:t>는 같은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r>
              <a:rPr lang="ko-KR" altLang="en-US" dirty="0"/>
              <a:t>키워드 </a:t>
            </a:r>
            <a:r>
              <a:rPr lang="en-US" altLang="ko-KR" dirty="0"/>
              <a:t>unsigned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과 양수만을 처리</a:t>
            </a:r>
            <a:endParaRPr lang="en-US" altLang="ko-KR" dirty="0"/>
          </a:p>
          <a:p>
            <a:pPr lvl="1"/>
            <a:r>
              <a:rPr lang="en-US" altLang="ko-KR" dirty="0"/>
              <a:t>short, </a:t>
            </a:r>
            <a:r>
              <a:rPr lang="en-US" altLang="ko-KR" dirty="0" err="1"/>
              <a:t>int</a:t>
            </a:r>
            <a:r>
              <a:rPr lang="en-US" altLang="ko-KR" dirty="0"/>
              <a:t>, long </a:t>
            </a:r>
            <a:r>
              <a:rPr lang="ko-KR" altLang="en-US" dirty="0"/>
              <a:t>앞에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r>
              <a:rPr lang="ko-KR" altLang="en-US" dirty="0" smtClean="0"/>
              <a:t>정수형 </a:t>
            </a:r>
            <a:r>
              <a:rPr lang="ko-KR" altLang="en-US" dirty="0"/>
              <a:t>저장공간</a:t>
            </a:r>
          </a:p>
          <a:p>
            <a:pPr lvl="1"/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smtClean="0"/>
              <a:t>스튜디오에서</a:t>
            </a:r>
            <a:endParaRPr lang="en-US" altLang="ko-KR" dirty="0"/>
          </a:p>
          <a:p>
            <a:pPr lvl="2"/>
            <a:r>
              <a:rPr lang="en-US" altLang="ko-KR" dirty="0"/>
              <a:t>short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, long</a:t>
            </a:r>
            <a:r>
              <a:rPr lang="ko-KR" altLang="en-US" dirty="0"/>
              <a:t>은 모두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정수형 </a:t>
            </a:r>
            <a:r>
              <a:rPr lang="en-US" altLang="ko-KR" dirty="0" err="1"/>
              <a:t>int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01" y="1498100"/>
            <a:ext cx="4279531" cy="24074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4220301"/>
            <a:ext cx="5125023" cy="16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8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실수형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부동소수형</a:t>
            </a:r>
            <a:r>
              <a:rPr lang="en-US" altLang="ko-KR" dirty="0" smtClean="0"/>
              <a:t>) double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71380" y="2197453"/>
            <a:ext cx="2448663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852405"/>
              <a:ext cx="1097351" cy="49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err="1">
                  <a:solidFill>
                    <a:schemeClr val="bg1"/>
                  </a:solidFill>
                  <a:latin typeface="+mj-ea"/>
                  <a:ea typeface="+mj-ea"/>
                </a:rPr>
                <a:t>부동소수형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0"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가지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854" y="872092"/>
            <a:ext cx="4370865" cy="357313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1011210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238845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float.c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4842" y="2807971"/>
            <a:ext cx="4198893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키워드는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float, double, long double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세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가지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비주얼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스튜디오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float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는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4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바이트이며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, double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과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long double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은 모두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8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바이트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4842" y="4961593"/>
            <a:ext cx="4198893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소수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3.14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와 같은 표현은 모두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자료형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double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인식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float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형 변수에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저장하면 컴파일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경고나 오류가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발생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53092" y="4401694"/>
            <a:ext cx="2466951" cy="797160"/>
            <a:chOff x="5169020" y="1700804"/>
            <a:chExt cx="1863681" cy="921598"/>
          </a:xfrm>
        </p:grpSpPr>
        <p:pic>
          <p:nvPicPr>
            <p:cNvPr id="19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상수 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3.14F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7716" y="1658732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6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실수를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위한 저장 공간 사용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30187" y="1061953"/>
            <a:ext cx="4518589" cy="3383275"/>
            <a:chOff x="4530187" y="1061953"/>
            <a:chExt cx="4518589" cy="33832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187" y="1061953"/>
              <a:ext cx="4518589" cy="230968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187" y="3280591"/>
              <a:ext cx="4510527" cy="1164637"/>
            </a:xfrm>
            <a:prstGeom prst="rect">
              <a:avLst/>
            </a:prstGeom>
          </p:spPr>
        </p:pic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24" y="4798365"/>
            <a:ext cx="4291628" cy="6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문자형 </a:t>
            </a:r>
            <a:r>
              <a:rPr lang="en-US" altLang="ko-KR" dirty="0" smtClean="0"/>
              <a:t>char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71380" y="2026765"/>
            <a:ext cx="2448663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문자형 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char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854" y="872092"/>
            <a:ext cx="4370865" cy="357313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1011210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238845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char.c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4842" y="2637283"/>
            <a:ext cx="4198893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char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signed char, unsigned char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세 가지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종류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문자형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저장공간 크기는 모두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바이트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키워드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signed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unsigned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함께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이용 가능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7786" y="4794429"/>
            <a:ext cx="4198893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a’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와 같이 문자 상수를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이용하거나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, 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정수를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직접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저장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36036" y="4234530"/>
            <a:ext cx="2466951" cy="797160"/>
            <a:chOff x="5169020" y="1700804"/>
            <a:chExt cx="1863681" cy="921598"/>
          </a:xfrm>
        </p:grpSpPr>
        <p:pic>
          <p:nvPicPr>
            <p:cNvPr id="19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저장 방법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7716" y="1658732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6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저장 공간 사용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67" y="5187836"/>
            <a:ext cx="4991517" cy="138970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530187" y="1049236"/>
            <a:ext cx="4562160" cy="3955891"/>
            <a:chOff x="4714921" y="1037412"/>
            <a:chExt cx="4562160" cy="39558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921" y="4137265"/>
              <a:ext cx="4559884" cy="8560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197" y="1037412"/>
              <a:ext cx="4559884" cy="3117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56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3925134" cy="5458162"/>
          </a:xfrm>
        </p:spPr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언어에서 문자형 자료공간에 저장되는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 </a:t>
            </a:r>
            <a:r>
              <a:rPr lang="ko-KR" altLang="en-US" dirty="0" err="1" smtClean="0"/>
              <a:t>정수값이며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아스키 </a:t>
            </a:r>
            <a:r>
              <a:rPr lang="ko-KR" altLang="en-US" dirty="0"/>
              <a:t>코드 표에 </a:t>
            </a:r>
            <a:r>
              <a:rPr lang="ko-KR" altLang="en-US" dirty="0" smtClean="0"/>
              <a:t>의한 값</a:t>
            </a:r>
            <a:endParaRPr lang="en-US" altLang="ko-KR" dirty="0" smtClean="0"/>
          </a:p>
          <a:p>
            <a:r>
              <a:rPr lang="ko-KR" altLang="en-US" dirty="0" smtClean="0"/>
              <a:t>아스키 코드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ASCII</a:t>
            </a:r>
            <a:r>
              <a:rPr lang="en-US" altLang="ko-KR" dirty="0"/>
              <a:t>: American Standard Code for </a:t>
            </a:r>
            <a:r>
              <a:rPr lang="en-US" altLang="ko-KR" dirty="0" smtClean="0"/>
              <a:t>Information</a:t>
            </a:r>
          </a:p>
          <a:p>
            <a:pPr lvl="1"/>
            <a:r>
              <a:rPr lang="ko-KR" altLang="en-US" dirty="0" smtClean="0"/>
              <a:t>소문자 </a:t>
            </a:r>
            <a:r>
              <a:rPr lang="ko-KR" altLang="en-US" dirty="0"/>
              <a:t>‘</a:t>
            </a:r>
            <a:r>
              <a:rPr lang="en-US" altLang="ko-KR" dirty="0"/>
              <a:t>a</a:t>
            </a:r>
            <a:r>
              <a:rPr lang="en-US" altLang="ko-KR" dirty="0" smtClean="0"/>
              <a:t>’</a:t>
            </a:r>
          </a:p>
          <a:p>
            <a:pPr lvl="2"/>
            <a:r>
              <a:rPr lang="en-US" altLang="ko-KR" dirty="0" smtClean="0"/>
              <a:t>16</a:t>
            </a:r>
            <a:r>
              <a:rPr lang="ko-KR" altLang="en-US" dirty="0"/>
              <a:t>진수로 </a:t>
            </a:r>
            <a:r>
              <a:rPr lang="en-US" altLang="ko-KR" dirty="0" smtClean="0"/>
              <a:t>61</a:t>
            </a:r>
          </a:p>
          <a:p>
            <a:pPr lvl="2"/>
            <a:r>
              <a:rPr lang="ko-KR" altLang="en-US" dirty="0" smtClean="0"/>
              <a:t>이진수로는 </a:t>
            </a:r>
            <a:r>
              <a:rPr lang="en-US" altLang="ko-KR" dirty="0" smtClean="0"/>
              <a:t>1100001</a:t>
            </a:r>
          </a:p>
          <a:p>
            <a:pPr lvl="2"/>
            <a:r>
              <a:rPr lang="ko-KR" altLang="en-US" dirty="0" smtClean="0"/>
              <a:t>십진수로 </a:t>
            </a:r>
            <a:r>
              <a:rPr lang="en-US" altLang="ko-KR" dirty="0" smtClean="0"/>
              <a:t>97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아스키 코드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0" y="990787"/>
            <a:ext cx="4225595" cy="57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가지 종류와 표현범위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7786" y="5389932"/>
            <a:ext cx="4198893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자료형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변수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상수의 저장공간 크기를 바이트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단위 반환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자료형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키워드로 직접 저장공간 크기를 알려면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자료형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키워드에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괄호가 반드시 필요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36036" y="4830033"/>
            <a:ext cx="2466951" cy="797160"/>
            <a:chOff x="5169020" y="1700804"/>
            <a:chExt cx="1863681" cy="921598"/>
          </a:xfrm>
        </p:grpSpPr>
        <p:pic>
          <p:nvPicPr>
            <p:cNvPr id="19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연산자 </a:t>
              </a:r>
              <a:r>
                <a:rPr kumimoji="0" lang="en-US" altLang="ko-KR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sizeof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89138" y="913402"/>
            <a:ext cx="7302287" cy="3916631"/>
            <a:chOff x="5116200" y="1951214"/>
            <a:chExt cx="4771503" cy="324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200" y="3830817"/>
              <a:ext cx="4771503" cy="136636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200" y="1951214"/>
              <a:ext cx="4771503" cy="1904289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68" y="5494855"/>
            <a:ext cx="3379696" cy="72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프로그래밍 기초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오버플로와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언더플로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07956" y="1886041"/>
            <a:ext cx="2448663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오버플로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822" y="85345"/>
            <a:ext cx="4050493" cy="660745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40522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055965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overflow.c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1418" y="2382493"/>
            <a:ext cx="3791897" cy="1877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자료형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unsigned char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8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비트로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255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까지 저장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가능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만일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256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을 저장하면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으로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저장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정수의 순환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정수형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자료형에서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최대값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+1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은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오버플로로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인해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최소값이 저장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마찬가지로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최소값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-1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은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최대값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4362" y="5886129"/>
            <a:ext cx="3806361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실수형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float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변수에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정밀도가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매우 자세한 수를 저장하면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언더플로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(underflow)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가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발생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이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저장</a:t>
            </a:r>
            <a:endParaRPr lang="ko-KR" altLang="en-US" sz="1200" dirty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72612" y="5326230"/>
            <a:ext cx="2466951" cy="797160"/>
            <a:chOff x="5169020" y="1700804"/>
            <a:chExt cx="1863681" cy="921598"/>
          </a:xfrm>
        </p:grpSpPr>
        <p:pic>
          <p:nvPicPr>
            <p:cNvPr id="19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언더플로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7716" y="1395056"/>
            <a:ext cx="3759023" cy="512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6"/>
              </a:buBlip>
            </a:pP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자료형의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범주에서 벗어난 값을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저장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6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오버플로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(overflow)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/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언더플로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(underflow)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가 발생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2" y="4034943"/>
            <a:ext cx="3445884" cy="134416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248733" y="306146"/>
            <a:ext cx="4780453" cy="6313504"/>
            <a:chOff x="4700141" y="1370611"/>
            <a:chExt cx="4780453" cy="631350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197" y="1370611"/>
              <a:ext cx="4763397" cy="228879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141" y="3591221"/>
              <a:ext cx="4780453" cy="4092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8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970383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04.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상수 표현방법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0688" y="890772"/>
            <a:ext cx="7936992" cy="3355459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상수</a:t>
            </a:r>
            <a:r>
              <a:rPr lang="en-US" altLang="ko-KR" dirty="0"/>
              <a:t>(constant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이름 </a:t>
            </a:r>
            <a:r>
              <a:rPr lang="ko-KR" altLang="en-US" dirty="0"/>
              <a:t>없이 있는 그대로 표현한 </a:t>
            </a:r>
            <a:r>
              <a:rPr lang="ko-KR" altLang="en-US" dirty="0" err="1" smtClean="0"/>
              <a:t>자료값</a:t>
            </a:r>
            <a:endParaRPr lang="en-US" altLang="ko-KR" dirty="0" smtClean="0"/>
          </a:p>
          <a:p>
            <a:pPr lvl="2"/>
            <a:r>
              <a:rPr lang="ko-KR" altLang="en-US" dirty="0"/>
              <a:t>우린 생활에서 숫자 </a:t>
            </a:r>
            <a:r>
              <a:rPr lang="en-US" altLang="ko-KR" dirty="0"/>
              <a:t>32, 32.4, </a:t>
            </a:r>
            <a:r>
              <a:rPr lang="ko-KR" altLang="en-US" dirty="0"/>
              <a:t>문자 *</a:t>
            </a:r>
            <a:r>
              <a:rPr lang="en-US" altLang="ko-KR" dirty="0"/>
              <a:t>, &amp;, # </a:t>
            </a:r>
            <a:r>
              <a:rPr lang="ko-KR" altLang="en-US" dirty="0"/>
              <a:t>그리고 문자열 “</a:t>
            </a:r>
            <a:r>
              <a:rPr lang="en-US" altLang="ko-KR" dirty="0"/>
              <a:t>Hello World!”</a:t>
            </a:r>
            <a:r>
              <a:rPr lang="ko-KR" altLang="en-US" dirty="0"/>
              <a:t>등을 사용</a:t>
            </a:r>
            <a:endParaRPr lang="en-US" altLang="ko-KR" dirty="0"/>
          </a:p>
          <a:p>
            <a:r>
              <a:rPr lang="ko-KR" altLang="en-US" dirty="0" err="1" smtClean="0"/>
              <a:t>리터럴</a:t>
            </a:r>
            <a:r>
              <a:rPr lang="ko-KR" altLang="en-US" dirty="0" smtClean="0"/>
              <a:t> 상수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소스에 </a:t>
            </a:r>
            <a:r>
              <a:rPr lang="ko-KR" altLang="en-US" dirty="0"/>
              <a:t>그대로 표현해 의미가 </a:t>
            </a:r>
            <a:r>
              <a:rPr lang="ko-KR" altLang="en-US" dirty="0" smtClean="0"/>
              <a:t>전달되는 다양한 </a:t>
            </a:r>
            <a:r>
              <a:rPr lang="ko-KR" altLang="en-US" dirty="0" err="1"/>
              <a:t>자료값</a:t>
            </a:r>
            <a:endParaRPr lang="ko-KR" altLang="en-US" dirty="0"/>
          </a:p>
          <a:p>
            <a:pPr lvl="1"/>
            <a:r>
              <a:rPr lang="en-US" altLang="ko-KR" dirty="0" smtClean="0"/>
              <a:t>10</a:t>
            </a:r>
            <a:r>
              <a:rPr lang="en-US" altLang="ko-KR" dirty="0"/>
              <a:t>, 24.3</a:t>
            </a:r>
            <a:r>
              <a:rPr lang="ko-KR" altLang="en-US" dirty="0"/>
              <a:t>과 같은 수</a:t>
            </a:r>
            <a:r>
              <a:rPr lang="en-US" altLang="ko-KR" dirty="0"/>
              <a:t>, “C</a:t>
            </a:r>
            <a:r>
              <a:rPr lang="ko-KR" altLang="en-US" dirty="0"/>
              <a:t>는 흥미롭습니다</a:t>
            </a:r>
            <a:r>
              <a:rPr lang="en-US" altLang="ko-KR" dirty="0"/>
              <a:t>.”</a:t>
            </a:r>
            <a:r>
              <a:rPr lang="ko-KR" altLang="en-US" dirty="0"/>
              <a:t>와 같은 </a:t>
            </a:r>
            <a:r>
              <a:rPr lang="ko-KR" altLang="en-US" dirty="0" smtClean="0"/>
              <a:t>문자열</a:t>
            </a:r>
            <a:endParaRPr lang="en-US" altLang="ko-KR" dirty="0" smtClean="0"/>
          </a:p>
          <a:p>
            <a:r>
              <a:rPr lang="ko-KR" altLang="en-US" dirty="0" err="1" smtClean="0"/>
              <a:t>심볼릭</a:t>
            </a:r>
            <a:r>
              <a:rPr lang="ko-KR" altLang="en-US" dirty="0" smtClean="0"/>
              <a:t> </a:t>
            </a:r>
            <a:r>
              <a:rPr lang="ko-KR" altLang="en-US" dirty="0"/>
              <a:t>상수</a:t>
            </a:r>
          </a:p>
          <a:p>
            <a:pPr lvl="1"/>
            <a:r>
              <a:rPr lang="ko-KR" altLang="en-US" dirty="0" smtClean="0"/>
              <a:t>변수처럼 </a:t>
            </a:r>
            <a:r>
              <a:rPr lang="ko-KR" altLang="en-US" dirty="0"/>
              <a:t>이름을 갖는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심볼릭</a:t>
            </a:r>
            <a:r>
              <a:rPr lang="ko-KR" altLang="en-US" dirty="0" smtClean="0"/>
              <a:t> </a:t>
            </a:r>
            <a:r>
              <a:rPr lang="ko-KR" altLang="en-US" dirty="0"/>
              <a:t>상수를 표현하는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가지</a:t>
            </a:r>
            <a:endParaRPr lang="ko-KR" altLang="en-US" dirty="0"/>
          </a:p>
          <a:p>
            <a:pPr lvl="2"/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en-US" altLang="ko-KR" dirty="0" err="1"/>
              <a:t>const</a:t>
            </a:r>
            <a:r>
              <a:rPr lang="en-US" altLang="ko-KR" dirty="0"/>
              <a:t> constant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매크로 </a:t>
            </a:r>
            <a:r>
              <a:rPr lang="ko-KR" altLang="en-US" dirty="0"/>
              <a:t>상수</a:t>
            </a:r>
            <a:r>
              <a:rPr lang="en-US" altLang="ko-KR" dirty="0"/>
              <a:t>(macro constant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상수의 종류와 표현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41" y="1967947"/>
            <a:ext cx="2873017" cy="2278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92" y="4284336"/>
            <a:ext cx="5662060" cy="23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7"/>
            <a:ext cx="3315533" cy="5652901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리터럴</a:t>
            </a:r>
            <a:r>
              <a:rPr lang="ko-KR" altLang="en-US" dirty="0" smtClean="0"/>
              <a:t> 상수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</a:t>
            </a:r>
            <a:r>
              <a:rPr lang="en-US" altLang="ko-KR" dirty="0"/>
              <a:t>, </a:t>
            </a:r>
            <a:r>
              <a:rPr lang="ko-KR" altLang="en-US" dirty="0" smtClean="0"/>
              <a:t>실수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문자열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r>
              <a:rPr lang="ko-KR" altLang="en-US" dirty="0"/>
              <a:t>문자 상수 표현</a:t>
            </a:r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하나의 앞 뒤에 작은따옴표</a:t>
            </a:r>
            <a:r>
              <a:rPr lang="en-US" altLang="ko-KR" dirty="0"/>
              <a:t>(single quote)</a:t>
            </a:r>
            <a:r>
              <a:rPr lang="ko-KR" altLang="en-US" dirty="0"/>
              <a:t>를 넣어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코드값이</a:t>
            </a:r>
            <a:r>
              <a:rPr lang="ko-KR" altLang="en-US" dirty="0" smtClean="0"/>
              <a:t> </a:t>
            </a:r>
            <a:r>
              <a:rPr lang="en-US" altLang="ko-KR" dirty="0"/>
              <a:t>97</a:t>
            </a:r>
            <a:r>
              <a:rPr lang="ko-KR" altLang="en-US" dirty="0"/>
              <a:t>인 문자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a’</a:t>
            </a:r>
          </a:p>
          <a:p>
            <a:r>
              <a:rPr lang="ko-KR" altLang="en-US" dirty="0" smtClean="0"/>
              <a:t>함수 </a:t>
            </a:r>
            <a:r>
              <a:rPr lang="en-US" altLang="ko-KR" dirty="0" err="1"/>
              <a:t>printf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문자 상수를 </a:t>
            </a:r>
            <a:r>
              <a:rPr lang="ko-KR" altLang="en-US" dirty="0"/>
              <a:t>출력하려면 </a:t>
            </a:r>
            <a:r>
              <a:rPr lang="en-US" altLang="ko-KR" dirty="0" smtClean="0"/>
              <a:t>%</a:t>
            </a:r>
            <a:r>
              <a:rPr lang="en-US" altLang="ko-KR" dirty="0"/>
              <a:t>c </a:t>
            </a:r>
            <a:r>
              <a:rPr lang="ko-KR" altLang="en-US" dirty="0"/>
              <a:t>또는 </a:t>
            </a:r>
            <a:r>
              <a:rPr lang="en-US" altLang="ko-KR" dirty="0"/>
              <a:t>%</a:t>
            </a:r>
            <a:r>
              <a:rPr lang="en-US" altLang="ko-KR" dirty="0" smtClean="0"/>
              <a:t>C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</a:t>
            </a:r>
            <a:r>
              <a:rPr lang="en-US" altLang="ko-KR" dirty="0"/>
              <a:t>c</a:t>
            </a:r>
            <a:r>
              <a:rPr lang="ko-KR" altLang="en-US" dirty="0"/>
              <a:t>의 </a:t>
            </a:r>
            <a:r>
              <a:rPr lang="en-US" altLang="ko-KR" dirty="0"/>
              <a:t>c</a:t>
            </a:r>
            <a:r>
              <a:rPr lang="ko-KR" altLang="en-US" dirty="0" smtClean="0"/>
              <a:t>는 문자 </a:t>
            </a:r>
            <a:r>
              <a:rPr lang="en-US" altLang="ko-KR" dirty="0"/>
              <a:t>character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정수와 실수</a:t>
            </a:r>
            <a:r>
              <a:rPr lang="en-US" altLang="ko-KR" dirty="0"/>
              <a:t>, </a:t>
            </a:r>
            <a:r>
              <a:rPr lang="ko-KR" altLang="en-US" dirty="0"/>
              <a:t>문자와 문자열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42" y="1123571"/>
            <a:ext cx="5143410" cy="34116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59" y="4743451"/>
            <a:ext cx="4490858" cy="19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이스케이프 문자를 비롯해서 다양한 문자 </a:t>
            </a:r>
            <a:r>
              <a:rPr lang="ko-KR" altLang="en-US" dirty="0" err="1"/>
              <a:t>리터럴의</a:t>
            </a:r>
            <a:r>
              <a:rPr lang="ko-KR" altLang="en-US" dirty="0"/>
              <a:t> 표현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07956" y="1917037"/>
            <a:ext cx="2448663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이스케이프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문자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862" y="1134208"/>
            <a:ext cx="4324018" cy="532625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98782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214225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charliteral.c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1418" y="2490979"/>
            <a:ext cx="3791897" cy="16619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en-US" altLang="ko-KR" sz="1200" dirty="0">
                <a:latin typeface="+mn-ea"/>
              </a:rPr>
              <a:t>\n</a:t>
            </a:r>
            <a:r>
              <a:rPr lang="ko-KR" altLang="en-US" sz="1200" dirty="0">
                <a:latin typeface="+mn-ea"/>
              </a:rPr>
              <a:t>와 같이 </a:t>
            </a:r>
            <a:r>
              <a:rPr lang="ko-KR" altLang="en-US" sz="1200" dirty="0" err="1">
                <a:latin typeface="+mn-ea"/>
              </a:rPr>
              <a:t>역슬래쉬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\</a:t>
            </a:r>
            <a:r>
              <a:rPr lang="ko-KR" altLang="en-US" sz="1200" dirty="0">
                <a:latin typeface="+mn-ea"/>
              </a:rPr>
              <a:t>와 문자의 조합으로 표현하는 문자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‘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\n’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이 새로운 줄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(new line)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을 의미하는 대표적인 이스케이프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문자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문자열에도 사용 가능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Blip>
                <a:blip r:embed="rId6"/>
              </a:buBlip>
            </a:pPr>
            <a:r>
              <a:rPr lang="ko-KR" altLang="en-US" sz="1200" dirty="0" smtClean="0">
                <a:latin typeface="+mn-ea"/>
              </a:rPr>
              <a:t>이스케이프 </a:t>
            </a:r>
            <a:r>
              <a:rPr lang="ko-KR" altLang="en-US" sz="1200" dirty="0">
                <a:latin typeface="+mn-ea"/>
              </a:rPr>
              <a:t>문자는 제어문자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특수문자 또는 </a:t>
            </a:r>
            <a:r>
              <a:rPr lang="ko-KR" altLang="en-US" sz="1200" dirty="0" smtClean="0">
                <a:latin typeface="+mn-ea"/>
              </a:rPr>
              <a:t>확장문자라고도 부름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7716" y="1646304"/>
            <a:ext cx="375902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6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리터럴의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표현과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24316" y="4316023"/>
            <a:ext cx="3746597" cy="2082891"/>
            <a:chOff x="233108" y="4403944"/>
            <a:chExt cx="3746597" cy="20828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08" y="5109036"/>
              <a:ext cx="3746597" cy="137779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08" y="4403944"/>
              <a:ext cx="3746597" cy="735234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4285391" y="1376855"/>
            <a:ext cx="4779757" cy="5037257"/>
            <a:chOff x="4285391" y="1376855"/>
            <a:chExt cx="4779757" cy="503725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392" y="5576766"/>
              <a:ext cx="4775532" cy="8373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391" y="1376855"/>
              <a:ext cx="4779757" cy="4288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80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8634724" cy="5458162"/>
          </a:xfrm>
        </p:spPr>
        <p:txBody>
          <a:bodyPr>
            <a:normAutofit/>
          </a:bodyPr>
          <a:lstStyle/>
          <a:p>
            <a:r>
              <a:rPr lang="ko-KR" altLang="en-US" dirty="0"/>
              <a:t>정수형 </a:t>
            </a:r>
            <a:r>
              <a:rPr lang="ko-KR" altLang="en-US" dirty="0" err="1"/>
              <a:t>리터럴</a:t>
            </a:r>
            <a:r>
              <a:rPr lang="ko-KR" altLang="en-US" dirty="0"/>
              <a:t> 상수의 다양한 형태 </a:t>
            </a:r>
            <a:r>
              <a:rPr lang="en-US" altLang="ko-KR" dirty="0"/>
              <a:t>100L, 20U, 5000UL</a:t>
            </a:r>
          </a:p>
          <a:p>
            <a:pPr lvl="1"/>
            <a:r>
              <a:rPr lang="ko-KR" altLang="en-US" dirty="0" smtClean="0"/>
              <a:t>정수 </a:t>
            </a:r>
            <a:r>
              <a:rPr lang="ko-KR" altLang="en-US" dirty="0"/>
              <a:t>뒤에 </a:t>
            </a:r>
            <a:r>
              <a:rPr lang="en-US" altLang="ko-KR" dirty="0"/>
              <a:t>l </a:t>
            </a:r>
            <a:r>
              <a:rPr lang="ko-KR" altLang="en-US" dirty="0"/>
              <a:t>또는 </a:t>
            </a:r>
            <a:r>
              <a:rPr lang="en-US" altLang="ko-KR" dirty="0"/>
              <a:t>L</a:t>
            </a:r>
            <a:r>
              <a:rPr lang="ko-KR" altLang="en-US" dirty="0"/>
              <a:t>을 붙이면 </a:t>
            </a:r>
            <a:r>
              <a:rPr lang="en-US" altLang="ko-KR" dirty="0"/>
              <a:t>long </a:t>
            </a:r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 </a:t>
            </a:r>
            <a:r>
              <a:rPr lang="ko-KR" altLang="en-US" dirty="0" smtClean="0"/>
              <a:t>또는 </a:t>
            </a:r>
            <a:r>
              <a:rPr lang="en-US" altLang="ko-KR" dirty="0"/>
              <a:t>U</a:t>
            </a:r>
            <a:r>
              <a:rPr lang="ko-KR" altLang="en-US" dirty="0"/>
              <a:t>는 </a:t>
            </a:r>
            <a:r>
              <a:rPr lang="en-US" altLang="ko-KR" dirty="0"/>
              <a:t>unsigned </a:t>
            </a:r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ul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dirty="0"/>
              <a:t>UL</a:t>
            </a:r>
            <a:r>
              <a:rPr lang="ko-KR" altLang="en-US" dirty="0"/>
              <a:t>은 </a:t>
            </a:r>
            <a:r>
              <a:rPr lang="en-US" altLang="ko-KR" dirty="0"/>
              <a:t>unsigned </a:t>
            </a:r>
            <a:r>
              <a:rPr lang="en-US" altLang="ko-KR" dirty="0" smtClean="0"/>
              <a:t>long</a:t>
            </a:r>
          </a:p>
          <a:p>
            <a:pPr lvl="1"/>
            <a:r>
              <a:rPr lang="en-US" altLang="ko-KR" dirty="0" smtClean="0"/>
              <a:t>long </a:t>
            </a:r>
            <a:r>
              <a:rPr lang="en-US" altLang="ko-KR" dirty="0" err="1"/>
              <a:t>long</a:t>
            </a:r>
            <a:r>
              <a:rPr lang="ko-KR" altLang="en-US" dirty="0"/>
              <a:t>형은 </a:t>
            </a:r>
            <a:r>
              <a:rPr lang="en-US" altLang="ko-KR" dirty="0"/>
              <a:t>LL, </a:t>
            </a:r>
            <a:r>
              <a:rPr lang="en-US" altLang="ko-KR" dirty="0" err="1"/>
              <a:t>ll</a:t>
            </a:r>
            <a:r>
              <a:rPr lang="ko-KR" altLang="en-US" dirty="0"/>
              <a:t>과 </a:t>
            </a:r>
            <a:r>
              <a:rPr lang="en-US" altLang="ko-KR" dirty="0"/>
              <a:t>ULL, </a:t>
            </a:r>
            <a:r>
              <a:rPr lang="en-US" altLang="ko-KR" dirty="0" err="1" smtClean="0"/>
              <a:t>ull</a:t>
            </a:r>
            <a:endParaRPr lang="en-US" altLang="ko-KR" dirty="0" smtClean="0"/>
          </a:p>
          <a:p>
            <a:r>
              <a:rPr lang="ko-KR" altLang="en-US" dirty="0" smtClean="0"/>
              <a:t>십육진수 </a:t>
            </a:r>
            <a:r>
              <a:rPr lang="ko-KR" altLang="en-US" dirty="0"/>
              <a:t>표현방식</a:t>
            </a:r>
          </a:p>
          <a:p>
            <a:pPr lvl="1"/>
            <a:r>
              <a:rPr lang="ko-KR" altLang="en-US" dirty="0"/>
              <a:t>상수의 정수표현은 </a:t>
            </a:r>
            <a:r>
              <a:rPr lang="ko-KR" altLang="en-US" dirty="0" smtClean="0"/>
              <a:t>십진수로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인식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을 정수 앞에 놓으면 </a:t>
            </a:r>
            <a:r>
              <a:rPr lang="ko-KR" altLang="en-US" dirty="0" err="1"/>
              <a:t>팔진수</a:t>
            </a:r>
            <a:r>
              <a:rPr lang="en-US" altLang="ko-KR" dirty="0"/>
              <a:t>(octal number)</a:t>
            </a:r>
            <a:r>
              <a:rPr lang="ko-KR" altLang="en-US" dirty="0"/>
              <a:t>로 인식</a:t>
            </a:r>
          </a:p>
          <a:p>
            <a:pPr lvl="1"/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과 알파벳으로 </a:t>
            </a:r>
            <a:r>
              <a:rPr lang="en-US" altLang="ko-KR" dirty="0" smtClean="0"/>
              <a:t>0x, 0X</a:t>
            </a:r>
            <a:r>
              <a:rPr lang="ko-KR" altLang="en-US" dirty="0"/>
              <a:t>를 숫자 </a:t>
            </a:r>
            <a:r>
              <a:rPr lang="ko-KR" altLang="en-US" dirty="0" smtClean="0"/>
              <a:t>앞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십육진수</a:t>
            </a:r>
            <a:r>
              <a:rPr lang="en-US" altLang="ko-KR" dirty="0"/>
              <a:t>(hexadecimal number)</a:t>
            </a:r>
            <a:r>
              <a:rPr lang="ko-KR" altLang="en-US" dirty="0"/>
              <a:t>로 </a:t>
            </a:r>
            <a:r>
              <a:rPr lang="ko-KR" altLang="en-US" dirty="0" smtClean="0"/>
              <a:t>인식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정수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상수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82" y="1757364"/>
            <a:ext cx="4857377" cy="18438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80" y="4471987"/>
            <a:ext cx="5014888" cy="1910087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19806" y="4332242"/>
            <a:ext cx="3305815" cy="2104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 smtClean="0"/>
              <a:t>십육진수는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9</a:t>
            </a:r>
            <a:r>
              <a:rPr lang="ko-KR" altLang="en-US" dirty="0" smtClean="0"/>
              <a:t>까지의 수와 알파벳 </a:t>
            </a:r>
            <a:r>
              <a:rPr lang="en-US" altLang="ko-KR" dirty="0" smtClean="0"/>
              <a:t>a, b, c, d, e, f(</a:t>
            </a:r>
            <a:r>
              <a:rPr lang="ko-KR" altLang="en-US" dirty="0" smtClean="0"/>
              <a:t>대소문자 모두 가능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 정수를 출력</a:t>
            </a:r>
          </a:p>
          <a:p>
            <a:pPr lvl="2"/>
            <a:r>
              <a:rPr lang="en-US" altLang="ko-KR" dirty="0" smtClean="0"/>
              <a:t>%d</a:t>
            </a:r>
            <a:r>
              <a:rPr lang="ko-KR" altLang="en-US" dirty="0" smtClean="0"/>
              <a:t>의 사용</a:t>
            </a:r>
          </a:p>
          <a:p>
            <a:pPr lvl="2"/>
            <a:r>
              <a:rPr lang="en-US" altLang="ko-KR" dirty="0" smtClean="0"/>
              <a:t>d</a:t>
            </a:r>
            <a:r>
              <a:rPr lang="ko-KR" altLang="en-US" dirty="0" smtClean="0"/>
              <a:t>는 십진수라는 </a:t>
            </a:r>
            <a:r>
              <a:rPr lang="en-US" altLang="ko-KR" dirty="0" smtClean="0"/>
              <a:t>decimal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2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571053" cy="5252850"/>
          </a:xfrm>
        </p:spPr>
        <p:txBody>
          <a:bodyPr>
            <a:normAutofit/>
          </a:bodyPr>
          <a:lstStyle/>
          <a:p>
            <a:r>
              <a:rPr lang="ko-KR" altLang="en-US" dirty="0"/>
              <a:t>지수표현 방식</a:t>
            </a:r>
          </a:p>
          <a:p>
            <a:pPr lvl="1"/>
            <a:r>
              <a:rPr lang="en-US" altLang="ko-KR" dirty="0" smtClean="0"/>
              <a:t>3.14E+2</a:t>
            </a:r>
            <a:r>
              <a:rPr lang="ko-KR" altLang="en-US" dirty="0"/>
              <a:t>는 </a:t>
            </a:r>
            <a:r>
              <a:rPr lang="en-US" altLang="ko-KR" dirty="0" smtClean="0"/>
              <a:t>3.14*10</a:t>
            </a:r>
            <a:r>
              <a:rPr lang="en-US" altLang="ko-KR" baseline="30000" dirty="0" smtClean="0"/>
              <a:t>2</a:t>
            </a:r>
            <a:endParaRPr lang="ko-KR" altLang="en-US" baseline="30000" dirty="0"/>
          </a:p>
          <a:p>
            <a:r>
              <a:rPr lang="ko-KR" altLang="en-US" dirty="0" smtClean="0"/>
              <a:t>함수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지수표현 방식과 함께 일반 실수를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%lf</a:t>
            </a:r>
            <a:r>
              <a:rPr lang="ko-KR" altLang="en-US" dirty="0"/>
              <a:t>의 </a:t>
            </a:r>
            <a:r>
              <a:rPr lang="ko-KR" altLang="en-US" dirty="0" smtClean="0"/>
              <a:t>형식 </a:t>
            </a:r>
            <a:r>
              <a:rPr lang="ko-KR" altLang="en-US" dirty="0"/>
              <a:t>제어문자를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형식 </a:t>
            </a:r>
            <a:r>
              <a:rPr lang="ko-KR" altLang="en-US" dirty="0"/>
              <a:t>제어문자 </a:t>
            </a:r>
            <a:r>
              <a:rPr lang="en-US" altLang="ko-KR" dirty="0" smtClean="0"/>
              <a:t>%lf</a:t>
            </a:r>
            <a:r>
              <a:rPr lang="ko-KR" altLang="en-US" dirty="0"/>
              <a:t>로 </a:t>
            </a:r>
            <a:r>
              <a:rPr lang="ko-KR" altLang="en-US" dirty="0" smtClean="0"/>
              <a:t>출력되는 </a:t>
            </a:r>
            <a:r>
              <a:rPr lang="ko-KR" altLang="en-US" dirty="0"/>
              <a:t>실수는 소수점 </a:t>
            </a:r>
            <a:r>
              <a:rPr lang="en-US" altLang="ko-KR" dirty="0"/>
              <a:t>6</a:t>
            </a:r>
            <a:r>
              <a:rPr lang="ko-KR" altLang="en-US" dirty="0"/>
              <a:t>자리까지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ko-KR" altLang="en-US" dirty="0" err="1" smtClean="0"/>
              <a:t>실수형</a:t>
            </a:r>
            <a:r>
              <a:rPr lang="ko-KR" altLang="en-US" dirty="0" smtClean="0"/>
              <a:t> </a:t>
            </a:r>
            <a:r>
              <a:rPr lang="ko-KR" altLang="en-US" dirty="0" err="1"/>
              <a:t>리터럴</a:t>
            </a:r>
            <a:r>
              <a:rPr lang="ko-KR" altLang="en-US" dirty="0"/>
              <a:t> 상수</a:t>
            </a:r>
          </a:p>
          <a:p>
            <a:pPr lvl="1"/>
            <a:r>
              <a:rPr lang="ko-KR" altLang="en-US" dirty="0" err="1"/>
              <a:t>실수형</a:t>
            </a:r>
            <a:r>
              <a:rPr lang="ko-KR" altLang="en-US" dirty="0"/>
              <a:t> </a:t>
            </a:r>
            <a:r>
              <a:rPr lang="ko-KR" altLang="en-US" dirty="0" smtClean="0"/>
              <a:t>상수도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float</a:t>
            </a:r>
            <a:r>
              <a:rPr lang="en-US" altLang="ko-KR" dirty="0"/>
              <a:t>, </a:t>
            </a:r>
            <a:r>
              <a:rPr lang="en-US" altLang="ko-KR" dirty="0" smtClean="0"/>
              <a:t>double</a:t>
            </a:r>
            <a:br>
              <a:rPr lang="en-US" altLang="ko-KR" dirty="0" smtClean="0"/>
            </a:br>
            <a:r>
              <a:rPr lang="en-US" altLang="ko-KR" dirty="0" smtClean="0"/>
              <a:t>long double</a:t>
            </a:r>
          </a:p>
          <a:p>
            <a:pPr lvl="1"/>
            <a:r>
              <a:rPr lang="ko-KR" altLang="en-US" dirty="0" smtClean="0"/>
              <a:t>기본은</a:t>
            </a:r>
            <a:r>
              <a:rPr lang="en-US" altLang="ko-KR" dirty="0" smtClean="0"/>
              <a:t> double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float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 </a:t>
            </a:r>
            <a:r>
              <a:rPr lang="ko-KR" altLang="en-US" dirty="0"/>
              <a:t>뒤에 </a:t>
            </a:r>
            <a:r>
              <a:rPr lang="en-US" altLang="ko-KR" dirty="0"/>
              <a:t>f</a:t>
            </a:r>
            <a:r>
              <a:rPr lang="ko-KR" altLang="en-US" dirty="0"/>
              <a:t>나 </a:t>
            </a:r>
            <a:r>
              <a:rPr lang="en-US" altLang="ko-KR" dirty="0"/>
              <a:t>F</a:t>
            </a:r>
            <a:r>
              <a:rPr lang="ko-KR" altLang="en-US" dirty="0"/>
              <a:t>를 </a:t>
            </a:r>
            <a:r>
              <a:rPr lang="ko-KR" altLang="en-US" dirty="0" smtClean="0"/>
              <a:t>붙임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en-US" altLang="ko-KR" dirty="0"/>
              <a:t>double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 뒤에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 </a:t>
            </a:r>
            <a:r>
              <a:rPr lang="ko-KR" altLang="en-US" dirty="0"/>
              <a:t>또는 </a:t>
            </a:r>
            <a:r>
              <a:rPr lang="en-US" altLang="ko-KR" dirty="0"/>
              <a:t>l</a:t>
            </a:r>
            <a:r>
              <a:rPr lang="ko-KR" altLang="en-US" dirty="0"/>
              <a:t>을 붙여 </a:t>
            </a:r>
            <a:r>
              <a:rPr lang="ko-KR" altLang="en-US" dirty="0" smtClean="0"/>
              <a:t>표시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실수 </a:t>
            </a:r>
            <a:r>
              <a:rPr lang="ko-KR" altLang="en-US" dirty="0" err="1"/>
              <a:t>리터럴</a:t>
            </a:r>
            <a:r>
              <a:rPr lang="ko-KR" altLang="en-US" dirty="0"/>
              <a:t> 상수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21" y="4514850"/>
            <a:ext cx="5056456" cy="2028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51" y="2782902"/>
            <a:ext cx="5469921" cy="15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8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634726" cy="5751388"/>
          </a:xfrm>
        </p:spPr>
        <p:txBody>
          <a:bodyPr>
            <a:normAutofit/>
          </a:bodyPr>
          <a:lstStyle/>
          <a:p>
            <a:r>
              <a:rPr lang="ko-KR" altLang="en-US" dirty="0"/>
              <a:t>키워드 </a:t>
            </a:r>
            <a:r>
              <a:rPr lang="en-US" altLang="ko-KR" dirty="0" err="1"/>
              <a:t>const</a:t>
            </a:r>
            <a:endParaRPr lang="en-US" altLang="ko-KR" dirty="0"/>
          </a:p>
          <a:p>
            <a:pPr lvl="1"/>
            <a:r>
              <a:rPr lang="ko-KR" altLang="en-US" dirty="0" smtClean="0"/>
              <a:t>변수로는 </a:t>
            </a:r>
            <a:r>
              <a:rPr lang="ko-KR" altLang="en-US" dirty="0"/>
              <a:t>선언되지만 일반 변수와는 달리 초기값을 수정할 수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심볼릭</a:t>
            </a:r>
            <a:r>
              <a:rPr lang="ko-KR" altLang="en-US" dirty="0" smtClean="0"/>
              <a:t> 상수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상수는 </a:t>
            </a:r>
            <a:r>
              <a:rPr lang="ko-KR" altLang="en-US" dirty="0"/>
              <a:t>변수선언 시 </a:t>
            </a:r>
            <a:r>
              <a:rPr lang="ko-KR" altLang="en-US" dirty="0" smtClean="0"/>
              <a:t>반드시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초기값을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상수는 </a:t>
            </a:r>
            <a:r>
              <a:rPr lang="ko-KR" altLang="en-US" dirty="0"/>
              <a:t>다른 </a:t>
            </a:r>
            <a:r>
              <a:rPr lang="ko-KR" altLang="en-US" dirty="0" smtClean="0"/>
              <a:t>변수와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구별하기 위해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관례적으로 </a:t>
            </a:r>
            <a:r>
              <a:rPr lang="ko-KR" altLang="en-US" dirty="0"/>
              <a:t>모두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대문자로 선언</a:t>
            </a:r>
            <a:endParaRPr lang="en-US" altLang="ko-KR" dirty="0" smtClean="0"/>
          </a:p>
          <a:p>
            <a:r>
              <a:rPr lang="ko-KR" altLang="en-US" dirty="0" smtClean="0"/>
              <a:t>변수 </a:t>
            </a:r>
            <a:r>
              <a:rPr lang="en-US" altLang="ko-KR" dirty="0" smtClean="0"/>
              <a:t>RATE</a:t>
            </a:r>
          </a:p>
          <a:p>
            <a:pPr lvl="1"/>
            <a:r>
              <a:rPr lang="ko-KR" altLang="en-US" dirty="0" smtClean="0"/>
              <a:t>상수로 </a:t>
            </a:r>
            <a:r>
              <a:rPr lang="ko-KR" altLang="en-US" dirty="0"/>
              <a:t>선언하는 </a:t>
            </a:r>
            <a:r>
              <a:rPr lang="ko-KR" altLang="en-US" dirty="0" smtClean="0"/>
              <a:t>구문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 </a:t>
            </a:r>
            <a:r>
              <a:rPr lang="ko-KR" altLang="en-US" dirty="0"/>
              <a:t>이후 </a:t>
            </a:r>
            <a:r>
              <a:rPr lang="ko-KR" altLang="en-US" dirty="0" err="1"/>
              <a:t>저장값을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대입 </a:t>
            </a:r>
            <a:r>
              <a:rPr lang="ko-KR" altLang="en-US" dirty="0"/>
              <a:t>문장에서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오류 </a:t>
            </a:r>
            <a:r>
              <a:rPr lang="en-US" altLang="ko-KR" dirty="0" smtClean="0"/>
              <a:t>C2166</a:t>
            </a:r>
            <a:r>
              <a:rPr lang="ko-KR" altLang="en-US" dirty="0"/>
              <a:t>이 </a:t>
            </a:r>
            <a:r>
              <a:rPr lang="ko-KR" altLang="en-US" dirty="0" smtClean="0"/>
              <a:t>발생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심볼릭</a:t>
            </a:r>
            <a:r>
              <a:rPr lang="ko-KR" altLang="en-US" dirty="0"/>
              <a:t>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ko-KR" altLang="en-US" dirty="0"/>
              <a:t>상수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49" y="4760508"/>
            <a:ext cx="4101597" cy="1027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51" y="2137442"/>
            <a:ext cx="5197883" cy="222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프로젝트를 </a:t>
            </a:r>
            <a:r>
              <a:rPr lang="ko-KR" altLang="en-US" dirty="0"/>
              <a:t>하나 만들어</a:t>
            </a:r>
            <a:r>
              <a:rPr lang="en-US" altLang="ko-KR" dirty="0"/>
              <a:t>,</a:t>
            </a:r>
            <a:r>
              <a:rPr lang="ko-KR" altLang="en-US" dirty="0"/>
              <a:t> 정수형 변수와</a:t>
            </a:r>
            <a:r>
              <a:rPr lang="en-US" altLang="ko-KR" dirty="0"/>
              <a:t> </a:t>
            </a:r>
            <a:r>
              <a:rPr lang="ko-KR" altLang="en-US" dirty="0"/>
              <a:t>문자형 변수를 각각 선언한 다음</a:t>
            </a:r>
            <a:r>
              <a:rPr lang="en-US" altLang="ko-KR" dirty="0"/>
              <a:t>,</a:t>
            </a:r>
            <a:r>
              <a:rPr lang="ko-KR" altLang="en-US" dirty="0"/>
              <a:t> 초기화를 하고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를 이용하여 출력하시오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프로젝트를 </a:t>
            </a:r>
            <a:r>
              <a:rPr lang="ko-KR" altLang="en-US" dirty="0" smtClean="0"/>
              <a:t>추가하여</a:t>
            </a:r>
            <a:r>
              <a:rPr lang="en-US" altLang="ko-KR" dirty="0"/>
              <a:t>, </a:t>
            </a:r>
            <a:r>
              <a:rPr lang="ko-KR" altLang="en-US" dirty="0"/>
              <a:t>원주율</a:t>
            </a:r>
            <a:r>
              <a:rPr lang="en-US" altLang="ko-KR" dirty="0"/>
              <a:t>(3.14)</a:t>
            </a:r>
            <a:r>
              <a:rPr lang="ko-KR" altLang="en-US" dirty="0"/>
              <a:t>을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상수로 </a:t>
            </a:r>
            <a:r>
              <a:rPr lang="ko-KR" altLang="en-US" dirty="0"/>
              <a:t>선언하고</a:t>
            </a:r>
            <a:r>
              <a:rPr lang="en-US" altLang="ko-KR" dirty="0"/>
              <a:t>, </a:t>
            </a:r>
            <a:r>
              <a:rPr lang="ko-KR" altLang="en-US" dirty="0"/>
              <a:t>반지름이 </a:t>
            </a:r>
            <a:r>
              <a:rPr lang="en-US" altLang="ko-KR" dirty="0"/>
              <a:t>6400Km</a:t>
            </a:r>
            <a:r>
              <a:rPr lang="ko-KR" altLang="en-US" dirty="0"/>
              <a:t>인 지구의 둘레길이를 구하시오</a:t>
            </a:r>
            <a:r>
              <a:rPr lang="en-US" altLang="ko-KR" dirty="0"/>
              <a:t>.(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원주의 크기 </a:t>
            </a:r>
            <a:r>
              <a:rPr lang="en-US" altLang="ko-KR" dirty="0"/>
              <a:t>= 2*</a:t>
            </a:r>
            <a:r>
              <a:rPr lang="el-GR" altLang="ko-KR" dirty="0"/>
              <a:t>π</a:t>
            </a:r>
            <a:r>
              <a:rPr lang="en-US" altLang="ko-KR" dirty="0"/>
              <a:t>*r)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프로젝트를 추가하여</a:t>
            </a:r>
            <a:r>
              <a:rPr lang="en-US" altLang="ko-KR" dirty="0"/>
              <a:t>,</a:t>
            </a:r>
            <a:r>
              <a:rPr lang="ko-KR" altLang="en-US" dirty="0"/>
              <a:t> 우리나라 </a:t>
            </a:r>
            <a:r>
              <a:rPr lang="ko-KR" altLang="en-US" dirty="0" smtClean="0"/>
              <a:t>국내총생산액을 구하시오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일인당 </a:t>
            </a:r>
            <a:r>
              <a:rPr lang="ko-KR" altLang="en-US" dirty="0"/>
              <a:t>국내총생산은 </a:t>
            </a:r>
            <a:r>
              <a:rPr lang="en-US" altLang="ko-KR" dirty="0" smtClean="0"/>
              <a:t>33,000</a:t>
            </a:r>
            <a:r>
              <a:rPr lang="ko-KR" altLang="en-US" dirty="0" smtClean="0"/>
              <a:t>달러이고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우리나라 인구는 </a:t>
            </a:r>
            <a:r>
              <a:rPr lang="en-US" altLang="ko-KR" dirty="0" smtClean="0"/>
              <a:t>5200</a:t>
            </a:r>
            <a:r>
              <a:rPr lang="ko-KR" altLang="en-US" dirty="0" err="1" smtClean="0"/>
              <a:t>만명이다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프로젝트를 </a:t>
            </a:r>
            <a:r>
              <a:rPr lang="ko-KR" altLang="en-US" dirty="0"/>
              <a:t>추가하여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억원의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달 이자를 구하시오</a:t>
            </a:r>
            <a:r>
              <a:rPr lang="en-US" altLang="ko-KR" dirty="0"/>
              <a:t>.(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연이율은 </a:t>
            </a:r>
            <a:r>
              <a:rPr lang="en-US" altLang="ko-KR" dirty="0"/>
              <a:t>3.5</a:t>
            </a:r>
            <a:r>
              <a:rPr lang="en-US" altLang="ko-KR" dirty="0" smtClean="0"/>
              <a:t>%)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24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문법적으로 </a:t>
            </a:r>
            <a:r>
              <a:rPr lang="ko-KR" altLang="en-US" dirty="0"/>
              <a:t>고유한 의미를 갖는 예약된 </a:t>
            </a:r>
            <a:r>
              <a:rPr lang="ko-KR" altLang="en-US" dirty="0" smtClean="0"/>
              <a:t>단어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예약어</a:t>
            </a:r>
            <a:r>
              <a:rPr lang="en-US" altLang="ko-KR" dirty="0"/>
              <a:t>(reserved </a:t>
            </a:r>
            <a:r>
              <a:rPr lang="en-US" altLang="ko-KR" dirty="0" smtClean="0"/>
              <a:t>word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ko-KR" altLang="en-US" dirty="0"/>
              <a:t>프로그램에서는 </a:t>
            </a:r>
            <a:r>
              <a:rPr lang="ko-KR" altLang="en-US" dirty="0" err="1" smtClean="0"/>
              <a:t>미국표준화위원회</a:t>
            </a:r>
            <a:r>
              <a:rPr lang="en-US" altLang="ko-KR" dirty="0" smtClean="0"/>
              <a:t>(</a:t>
            </a:r>
            <a:r>
              <a:rPr lang="en-US" altLang="ko-KR" dirty="0"/>
              <a:t>ANSI: American National Standard Institute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지정한 </a:t>
            </a:r>
            <a:r>
              <a:rPr lang="en-US" altLang="ko-KR" dirty="0"/>
              <a:t>32</a:t>
            </a:r>
            <a:r>
              <a:rPr lang="ko-KR" altLang="en-US" dirty="0"/>
              <a:t>개의 기본적인 </a:t>
            </a:r>
            <a:r>
              <a:rPr lang="ko-KR" altLang="en-US" dirty="0" smtClean="0"/>
              <a:t>단어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</a:t>
            </a:r>
            <a:r>
              <a:rPr lang="ko-KR" altLang="en-US" dirty="0" smtClean="0"/>
              <a:t>편집기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키워드는 </a:t>
            </a:r>
            <a:r>
              <a:rPr lang="ko-KR" altLang="en-US" dirty="0"/>
              <a:t>기본적으로 파란색으로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238736"/>
            <a:ext cx="5876365" cy="20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7"/>
            <a:ext cx="8571053" cy="58603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프로그래머가 </a:t>
            </a:r>
            <a:r>
              <a:rPr lang="ko-KR" altLang="en-US" dirty="0"/>
              <a:t>자기 </a:t>
            </a:r>
            <a:r>
              <a:rPr lang="ko-KR" altLang="en-US" dirty="0" smtClean="0"/>
              <a:t>마음대로 </a:t>
            </a:r>
            <a:r>
              <a:rPr lang="ko-KR" altLang="en-US" dirty="0"/>
              <a:t>정의해서 사용하는 </a:t>
            </a:r>
            <a:r>
              <a:rPr lang="ko-KR" altLang="en-US" dirty="0" smtClean="0"/>
              <a:t>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age</a:t>
            </a:r>
            <a:r>
              <a:rPr lang="en-US" altLang="ko-KR" dirty="0"/>
              <a:t>, year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puts</a:t>
            </a:r>
            <a:r>
              <a:rPr lang="en-US" altLang="ko-KR" dirty="0"/>
              <a:t>, main, </a:t>
            </a:r>
            <a:r>
              <a:rPr lang="en-US" altLang="ko-KR" dirty="0" err="1" smtClean="0"/>
              <a:t>printf</a:t>
            </a:r>
            <a:r>
              <a:rPr lang="ko-KR" altLang="en-US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</a:t>
            </a:r>
            <a:r>
              <a:rPr lang="ko-KR" altLang="en-US" dirty="0"/>
              <a:t>사용 규칙</a:t>
            </a:r>
            <a:endParaRPr lang="en-US" altLang="ko-KR" dirty="0"/>
          </a:p>
          <a:p>
            <a:pPr lvl="1"/>
            <a:r>
              <a:rPr lang="ko-KR" altLang="en-US" dirty="0" smtClean="0"/>
              <a:t>구성</a:t>
            </a:r>
            <a:endParaRPr lang="en-US" altLang="ko-KR" dirty="0"/>
          </a:p>
          <a:p>
            <a:pPr lvl="2"/>
            <a:r>
              <a:rPr lang="ko-KR" altLang="en-US" dirty="0" smtClean="0"/>
              <a:t>영문자</a:t>
            </a:r>
            <a:r>
              <a:rPr lang="en-US" altLang="ko-KR" dirty="0"/>
              <a:t>(</a:t>
            </a:r>
            <a:r>
              <a:rPr lang="ko-KR" altLang="en-US" dirty="0"/>
              <a:t>대소문자 알파벳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숫자</a:t>
            </a:r>
            <a:r>
              <a:rPr lang="en-US" altLang="ko-KR" dirty="0"/>
              <a:t>(0 ~ 9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밑줄</a:t>
            </a:r>
            <a:r>
              <a:rPr lang="en-US" altLang="ko-KR" dirty="0"/>
              <a:t>(_)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식별자의 </a:t>
            </a:r>
            <a:r>
              <a:rPr lang="ko-KR" altLang="en-US" dirty="0"/>
              <a:t>첫 문자로 </a:t>
            </a:r>
            <a:r>
              <a:rPr lang="ko-KR" altLang="en-US" dirty="0" smtClean="0"/>
              <a:t>숫자가 </a:t>
            </a:r>
            <a:r>
              <a:rPr lang="ko-KR" altLang="en-US" dirty="0"/>
              <a:t>나올 수 </a:t>
            </a:r>
            <a:r>
              <a:rPr lang="ko-KR" altLang="en-US" dirty="0" smtClean="0"/>
              <a:t>없음</a:t>
            </a:r>
            <a:endParaRPr lang="en-US" altLang="ko-KR" dirty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내부의 일정한 영역에서는 서로 </a:t>
            </a:r>
            <a:r>
              <a:rPr lang="ko-KR" altLang="en-US" dirty="0" smtClean="0"/>
              <a:t>구별</a:t>
            </a:r>
            <a:endParaRPr lang="en-US" altLang="ko-KR" dirty="0"/>
          </a:p>
          <a:p>
            <a:pPr lvl="1"/>
            <a:r>
              <a:rPr lang="ko-KR" altLang="en-US" dirty="0" smtClean="0"/>
              <a:t>키워드는 </a:t>
            </a:r>
            <a:r>
              <a:rPr lang="ko-KR" altLang="en-US" dirty="0" err="1"/>
              <a:t>식별자로</a:t>
            </a:r>
            <a:r>
              <a:rPr lang="ko-KR" altLang="en-US" dirty="0"/>
              <a:t> 이용할 수 </a:t>
            </a:r>
            <a:r>
              <a:rPr lang="ko-KR" altLang="en-US" dirty="0" smtClean="0"/>
              <a:t>없음</a:t>
            </a:r>
            <a:endParaRPr lang="en-US" altLang="ko-KR" dirty="0"/>
          </a:p>
          <a:p>
            <a:pPr lvl="1"/>
            <a:r>
              <a:rPr lang="ko-KR" altLang="en-US" dirty="0" err="1" smtClean="0"/>
              <a:t>식별자는</a:t>
            </a:r>
            <a:r>
              <a:rPr lang="ko-KR" altLang="en-US" dirty="0" smtClean="0"/>
              <a:t> </a:t>
            </a:r>
            <a:r>
              <a:rPr lang="ko-KR" altLang="en-US" dirty="0"/>
              <a:t>대소문자를 모두 </a:t>
            </a:r>
            <a:r>
              <a:rPr lang="ko-KR" altLang="en-US" dirty="0" smtClean="0"/>
              <a:t>구별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변수 </a:t>
            </a:r>
            <a:r>
              <a:rPr lang="en-US" altLang="ko-KR" dirty="0"/>
              <a:t>Count, count, COUNT</a:t>
            </a:r>
            <a:r>
              <a:rPr lang="ko-KR" altLang="en-US" dirty="0"/>
              <a:t>는 모두 다른 </a:t>
            </a:r>
            <a:r>
              <a:rPr lang="ko-KR" altLang="en-US" dirty="0" smtClean="0"/>
              <a:t>변수</a:t>
            </a:r>
            <a:endParaRPr lang="en-US" altLang="ko-KR" dirty="0"/>
          </a:p>
          <a:p>
            <a:pPr lvl="1"/>
            <a:r>
              <a:rPr lang="ko-KR" altLang="en-US" dirty="0" smtClean="0"/>
              <a:t>식별자의 </a:t>
            </a:r>
            <a:r>
              <a:rPr lang="ko-KR" altLang="en-US" dirty="0"/>
              <a:t>중간에 공백</a:t>
            </a:r>
            <a:r>
              <a:rPr lang="en-US" altLang="ko-KR" dirty="0"/>
              <a:t>(space)</a:t>
            </a:r>
            <a:r>
              <a:rPr lang="ko-KR" altLang="en-US" dirty="0"/>
              <a:t>문자가 들어갈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en-US" altLang="ko-KR" dirty="0" smtClean="0"/>
              <a:t>(identifiers)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52" y="1683528"/>
            <a:ext cx="5145024" cy="290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6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문장과 블록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들여쓰기</a:t>
            </a:r>
            <a:endParaRPr lang="ko-KR" altLang="en-US" dirty="0"/>
          </a:p>
        </p:txBody>
      </p:sp>
      <p:grpSp>
        <p:nvGrpSpPr>
          <p:cNvPr id="8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9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프로그램 구조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587416" y="1741806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7716" y="1751258"/>
            <a:ext cx="5012084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컴퓨터에게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명령을 내리는 최소 단위를 문장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(statement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문장은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마지막에 세미콜론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;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으로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종료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문장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마지막에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;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빠뜨리면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컴파일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시간에 문법 오류가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발생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66755" y="1124089"/>
            <a:ext cx="1372295" cy="797160"/>
            <a:chOff x="5169020" y="1700804"/>
            <a:chExt cx="1863681" cy="921598"/>
          </a:xfrm>
        </p:grpSpPr>
        <p:pic>
          <p:nvPicPr>
            <p:cNvPr id="1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문장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438058" y="4685940"/>
            <a:ext cx="34358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블록 내부에서 문장들을 탭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(tab)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정도만큼 오른쪽으로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들여 쓰는 소스 작성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방식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1632" y="3420421"/>
            <a:ext cx="3420014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여러 개의 문장을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묶으면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블록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(block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{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문장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문장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2, … }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처럼 중괄호로 열고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닫음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80671" y="2817636"/>
            <a:ext cx="1372295" cy="797160"/>
            <a:chOff x="5169020" y="1700804"/>
            <a:chExt cx="1863681" cy="921598"/>
          </a:xfrm>
        </p:grpSpPr>
        <p:pic>
          <p:nvPicPr>
            <p:cNvPr id="22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블록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68923" y="4050040"/>
            <a:ext cx="1372295" cy="797160"/>
            <a:chOff x="5169020" y="1700804"/>
            <a:chExt cx="1863681" cy="921598"/>
          </a:xfrm>
        </p:grpSpPr>
        <p:pic>
          <p:nvPicPr>
            <p:cNvPr id="25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들여쓰기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7405" y="5106307"/>
            <a:ext cx="2444965" cy="797160"/>
            <a:chOff x="5169020" y="1700804"/>
            <a:chExt cx="1863681" cy="921598"/>
          </a:xfrm>
        </p:grpSpPr>
        <p:pic>
          <p:nvPicPr>
            <p:cNvPr id="2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 Box 10"/>
            <p:cNvSpPr txBox="1">
              <a:spLocks noChangeArrowheads="1"/>
            </p:cNvSpPr>
            <p:nvPr/>
          </p:nvSpPr>
          <p:spPr bwMode="auto">
            <a:xfrm>
              <a:off x="5382563" y="1976941"/>
              <a:ext cx="1489400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적절한 소스 구성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444347" y="5794720"/>
            <a:ext cx="366940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적절한 줄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구분과 빈 줄 삽입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그리고 들여쓰기는 프로그램의 이해력을 돕는데 매우 중요한 요소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40" y="4798787"/>
            <a:ext cx="4878185" cy="16211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92" y="1272036"/>
            <a:ext cx="4289533" cy="15821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30" y="2900485"/>
            <a:ext cx="4992444" cy="17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 </a:t>
            </a:r>
            <a:r>
              <a:rPr lang="ko-KR" altLang="en-US" dirty="0"/>
              <a:t>줄 주석 </a:t>
            </a:r>
            <a:r>
              <a:rPr lang="en-US" altLang="ko-KR" dirty="0" smtClean="0"/>
              <a:t>//</a:t>
            </a:r>
          </a:p>
          <a:p>
            <a:pPr lvl="1"/>
            <a:r>
              <a:rPr lang="en-US" altLang="ko-KR" dirty="0" smtClean="0"/>
              <a:t>// </a:t>
            </a:r>
            <a:r>
              <a:rPr lang="ko-KR" altLang="en-US" dirty="0"/>
              <a:t>이후부터 </a:t>
            </a:r>
            <a:r>
              <a:rPr lang="ko-KR" altLang="en-US" dirty="0" smtClean="0"/>
              <a:t>그 줄의 </a:t>
            </a:r>
            <a:r>
              <a:rPr lang="ko-KR" altLang="en-US" dirty="0"/>
              <a:t>마지막까지 주석으로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pPr lvl="1"/>
            <a:r>
              <a:rPr lang="ko-KR" altLang="en-US" dirty="0"/>
              <a:t>현재 줄의 처음이나</a:t>
            </a:r>
            <a:r>
              <a:rPr lang="en-US" altLang="ko-KR" dirty="0"/>
              <a:t>, </a:t>
            </a:r>
            <a:r>
              <a:rPr lang="ko-KR" altLang="en-US" dirty="0"/>
              <a:t>문장 뒤부터 중간에서의 </a:t>
            </a:r>
            <a:r>
              <a:rPr lang="ko-KR" altLang="en-US" dirty="0" smtClean="0"/>
              <a:t>주석은 주로 한 줄 주석을 이용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블록 </a:t>
            </a:r>
            <a:r>
              <a:rPr lang="ko-KR" altLang="en-US" dirty="0"/>
              <a:t>주석 </a:t>
            </a:r>
            <a:r>
              <a:rPr lang="en-US" altLang="ko-KR" dirty="0"/>
              <a:t>/* … </a:t>
            </a:r>
            <a:r>
              <a:rPr lang="en-US" altLang="ko-KR" dirty="0" smtClean="0"/>
              <a:t>*/</a:t>
            </a:r>
          </a:p>
          <a:p>
            <a:pPr lvl="1"/>
            <a:r>
              <a:rPr lang="en-US" altLang="ko-KR" dirty="0" smtClean="0"/>
              <a:t>/* </a:t>
            </a:r>
            <a:r>
              <a:rPr lang="en-US" altLang="ko-KR" dirty="0"/>
              <a:t>… */</a:t>
            </a:r>
            <a:r>
              <a:rPr lang="ko-KR" altLang="en-US" dirty="0"/>
              <a:t>은 여러 줄에 걸쳐 설명을 사용할 때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	</a:t>
            </a:r>
          </a:p>
          <a:p>
            <a:pPr lvl="2"/>
            <a:r>
              <a:rPr lang="ko-KR" altLang="en-US" dirty="0" smtClean="0"/>
              <a:t>주석 시작은 </a:t>
            </a:r>
            <a:r>
              <a:rPr lang="en-US" altLang="ko-KR" dirty="0"/>
              <a:t>/*</a:t>
            </a:r>
            <a:r>
              <a:rPr lang="ko-KR" altLang="en-US" dirty="0"/>
              <a:t>로 표시하며</a:t>
            </a:r>
            <a:r>
              <a:rPr lang="en-US" altLang="ko-KR" dirty="0"/>
              <a:t>, </a:t>
            </a:r>
            <a:r>
              <a:rPr lang="ko-KR" altLang="en-US" dirty="0"/>
              <a:t>종료는 *</a:t>
            </a:r>
            <a:r>
              <a:rPr lang="en-US" altLang="ko-KR" dirty="0"/>
              <a:t>/</a:t>
            </a:r>
            <a:r>
              <a:rPr lang="ko-KR" altLang="en-US" dirty="0"/>
              <a:t>로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pPr lvl="1"/>
            <a:r>
              <a:rPr lang="ko-KR" altLang="en-US" dirty="0"/>
              <a:t>프로그램의 처음 부분에는 주로 여러 줄에 걸친 블록 주석을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작성자와 </a:t>
            </a:r>
            <a:r>
              <a:rPr lang="ko-KR" altLang="en-US" dirty="0"/>
              <a:t>소스의 목적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프로그램의 </a:t>
            </a:r>
            <a:r>
              <a:rPr lang="ko-KR" altLang="en-US" dirty="0"/>
              <a:t>전체적 </a:t>
            </a:r>
            <a:r>
              <a:rPr lang="ko-KR" altLang="en-US" dirty="0" smtClean="0"/>
              <a:t>구조와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저작권 </a:t>
            </a:r>
            <a:r>
              <a:rPr lang="ko-KR" altLang="en-US" dirty="0"/>
              <a:t>정보 등 파일 관련 </a:t>
            </a:r>
            <a:r>
              <a:rPr lang="ko-KR" altLang="en-US" dirty="0" smtClean="0"/>
              <a:t>정보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주석 </a:t>
            </a:r>
            <a:r>
              <a:rPr lang="en-US" altLang="ko-KR" dirty="0"/>
              <a:t>2</a:t>
            </a:r>
            <a:r>
              <a:rPr lang="ko-KR" altLang="en-US" dirty="0"/>
              <a:t>가지 처리 방법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77" y="4166142"/>
            <a:ext cx="4700349" cy="22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자료형과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변수선언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8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자료형과</a:t>
            </a:r>
            <a:r>
              <a:rPr lang="ko-KR" altLang="en-US" dirty="0"/>
              <a:t> 변수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grpSp>
        <p:nvGrpSpPr>
          <p:cNvPr id="8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9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+mj-ea"/>
                  <a:ea typeface="+mj-ea"/>
                </a:rPr>
                <a:t>자료형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분류와 변수의 개념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587416" y="1839342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7716" y="1848794"/>
            <a:ext cx="3433930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프로그래밍 언어에서 자료를 식별하는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종류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기본형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(basic types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)</a:t>
            </a: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유도형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(derived types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)</a:t>
            </a: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사용자정의형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(user 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defined types)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66755" y="1221625"/>
            <a:ext cx="1372295" cy="797160"/>
            <a:chOff x="5169020" y="1700804"/>
            <a:chExt cx="1863681" cy="921598"/>
          </a:xfrm>
        </p:grpSpPr>
        <p:pic>
          <p:nvPicPr>
            <p:cNvPr id="1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자료형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41632" y="3615493"/>
            <a:ext cx="3420014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저장 공간을 변수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(variables)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라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부름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변수에는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고유한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이름이 붙여지며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물리적으로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기억장치인 메모리에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위치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용기에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다양한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식재료를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담듯이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변수에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여러 값을 저장할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수 있고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저장되는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값에 따라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변수값은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바뀔 수 있으며 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마지막에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저장된 하나의 값만 저장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유지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80671" y="3012708"/>
            <a:ext cx="1372295" cy="797160"/>
            <a:chOff x="5169020" y="1700804"/>
            <a:chExt cx="1863681" cy="921598"/>
          </a:xfrm>
        </p:grpSpPr>
        <p:pic>
          <p:nvPicPr>
            <p:cNvPr id="22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저장공간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06" y="4322360"/>
            <a:ext cx="4256643" cy="20644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83" y="1430382"/>
            <a:ext cx="5002972" cy="2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7" y="990789"/>
            <a:ext cx="8342509" cy="2778130"/>
          </a:xfrm>
        </p:spPr>
        <p:txBody>
          <a:bodyPr>
            <a:normAutofit/>
          </a:bodyPr>
          <a:lstStyle/>
          <a:p>
            <a:r>
              <a:rPr lang="ko-KR" altLang="en-US" dirty="0"/>
              <a:t>변수선언</a:t>
            </a:r>
          </a:p>
          <a:p>
            <a:pPr lvl="1"/>
            <a:r>
              <a:rPr lang="ko-KR" altLang="en-US" dirty="0" smtClean="0"/>
              <a:t>컴파일러에게 </a:t>
            </a:r>
            <a:r>
              <a:rPr lang="ko-KR" altLang="en-US" dirty="0"/>
              <a:t>프로그램에서 사용할 저장 공간인 변수를 알리는 역할</a:t>
            </a:r>
          </a:p>
          <a:p>
            <a:pPr lvl="1"/>
            <a:r>
              <a:rPr lang="ko-KR" altLang="en-US" dirty="0" smtClean="0"/>
              <a:t>변수는 </a:t>
            </a:r>
            <a:r>
              <a:rPr lang="ko-KR" altLang="en-US" dirty="0"/>
              <a:t>고유한 이름이 붙여지고</a:t>
            </a:r>
            <a:r>
              <a:rPr lang="en-US" altLang="ko-KR" dirty="0"/>
              <a:t>, </a:t>
            </a:r>
            <a:r>
              <a:rPr lang="ko-KR" altLang="en-US" dirty="0" err="1"/>
              <a:t>자료값이</a:t>
            </a:r>
            <a:r>
              <a:rPr lang="ko-KR" altLang="en-US" dirty="0"/>
              <a:t> 저장되는 </a:t>
            </a:r>
            <a:r>
              <a:rPr lang="ko-KR" altLang="en-US" dirty="0" smtClean="0"/>
              <a:t>영역</a:t>
            </a:r>
            <a:endParaRPr lang="en-US" altLang="ko-KR" dirty="0" smtClean="0"/>
          </a:p>
          <a:p>
            <a:r>
              <a:rPr lang="ko-KR" altLang="en-US" dirty="0" err="1" smtClean="0"/>
              <a:t>자료형을</a:t>
            </a:r>
            <a:r>
              <a:rPr lang="ko-KR" altLang="en-US" dirty="0" smtClean="0"/>
              <a:t> </a:t>
            </a:r>
            <a:r>
              <a:rPr lang="ko-KR" altLang="en-US" dirty="0"/>
              <a:t>지정한 후 </a:t>
            </a:r>
            <a:r>
              <a:rPr lang="ko-KR" altLang="en-US" dirty="0" smtClean="0"/>
              <a:t>변수이름을 나열</a:t>
            </a:r>
            <a:endParaRPr lang="ko-KR" altLang="en-US" dirty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/>
              <a:t>, double, float</a:t>
            </a:r>
            <a:r>
              <a:rPr lang="ko-KR" altLang="en-US" dirty="0"/>
              <a:t>와 같이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dirty="0"/>
              <a:t>키워드를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변수이름은 관습적으로 </a:t>
            </a:r>
            <a:r>
              <a:rPr lang="ko-KR" altLang="en-US" dirty="0"/>
              <a:t>소문자를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변수선언 이후라야 값을 </a:t>
            </a:r>
            <a:r>
              <a:rPr lang="ko-KR" altLang="en-US" dirty="0"/>
              <a:t>저장하거나 </a:t>
            </a:r>
            <a:r>
              <a:rPr lang="ko-KR" altLang="en-US" dirty="0" smtClean="0"/>
              <a:t>참조 가능함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변수선언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3986721"/>
            <a:ext cx="6127575" cy="19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10330</TotalTime>
  <Words>1391</Words>
  <Application>Microsoft Office PowerPoint</Application>
  <PresentationFormat>화면 슬라이드 쇼(4:3)</PresentationFormat>
  <Paragraphs>295</Paragraphs>
  <Slides>28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0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queue</cp:lastModifiedBy>
  <cp:revision>438</cp:revision>
  <cp:lastPrinted>2016-01-06T02:11:22Z</cp:lastPrinted>
  <dcterms:created xsi:type="dcterms:W3CDTF">2013-05-23T04:26:30Z</dcterms:created>
  <dcterms:modified xsi:type="dcterms:W3CDTF">2018-09-14T01:58:11Z</dcterms:modified>
</cp:coreProperties>
</file>